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12" Type="http://schemas.openxmlformats.org/officeDocument/2006/relationships/hyperlink" Target="https://www.e-sfera.hr/dodatni-digitalni-sadrzaji/9431ea06-5755-44ac-9947-6d416acdf43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1546"/>
            <a:ext cx="12301415" cy="6919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8091882" y="785439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/>
        </p:nvSpPr>
        <p:spPr>
          <a:xfrm>
            <a:off x="8834717" y="1035698"/>
            <a:ext cx="2656177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1500976" y="616548"/>
            <a:ext cx="59958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Dopuni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odgovarajućim oblicima: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ovu, tu onu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35" name="Google Shape;235;p22"/>
          <p:cNvSpPr txBox="1"/>
          <p:nvPr/>
        </p:nvSpPr>
        <p:spPr>
          <a:xfrm>
            <a:off x="466665" y="1108239"/>
            <a:ext cx="6897188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Srela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djevojku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koju smo upoznali na večeri kod prijatelja.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S tvoje desne strane stoji jedna velika knjiga. Molim te, dodaj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knjigu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Probaj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tortu koju sam ispekla za tvoj rođendan.</a:t>
            </a:r>
            <a:endParaRPr sz="2400" dirty="0"/>
          </a:p>
        </p:txBody>
      </p:sp>
      <p:sp>
        <p:nvSpPr>
          <p:cNvPr id="236" name="Google Shape;236;p22"/>
          <p:cNvSpPr txBox="1"/>
          <p:nvPr/>
        </p:nvSpPr>
        <p:spPr>
          <a:xfrm>
            <a:off x="616834" y="4726820"/>
            <a:ext cx="7128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Precrtaj uljeza iz niza i objasni zašto ne pripada nizu.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645458" y="5162472"/>
            <a:ext cx="81892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nju, njih, njima, onima, vas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</a:t>
            </a:r>
            <a:endParaRPr sz="2400" dirty="0"/>
          </a:p>
        </p:txBody>
      </p:sp>
      <p:sp>
        <p:nvSpPr>
          <p:cNvPr id="238" name="Google Shape;238;p22"/>
          <p:cNvSpPr txBox="1"/>
          <p:nvPr/>
        </p:nvSpPr>
        <p:spPr>
          <a:xfrm>
            <a:off x="8797950" y="2161386"/>
            <a:ext cx="28642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sljedeće zadatke i ponovi pokazne zamjenice.</a:t>
            </a:r>
            <a:endParaRPr sz="2400" dirty="0"/>
          </a:p>
        </p:txBody>
      </p:sp>
      <p:sp>
        <p:nvSpPr>
          <p:cNvPr id="239" name="Google Shape;239;p22"/>
          <p:cNvSpPr txBox="1"/>
          <p:nvPr/>
        </p:nvSpPr>
        <p:spPr>
          <a:xfrm>
            <a:off x="1894230" y="3354655"/>
            <a:ext cx="8337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ovu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2311089" y="2869174"/>
            <a:ext cx="8337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2311089" y="1233097"/>
            <a:ext cx="8337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onu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p22"/>
          <p:cNvCxnSpPr/>
          <p:nvPr/>
        </p:nvCxnSpPr>
        <p:spPr>
          <a:xfrm rot="10800000" flipH="1">
            <a:off x="3108166" y="5418877"/>
            <a:ext cx="618565" cy="1629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22"/>
          <p:cNvSpPr txBox="1"/>
          <p:nvPr/>
        </p:nvSpPr>
        <p:spPr>
          <a:xfrm>
            <a:off x="875923" y="5499823"/>
            <a:ext cx="57016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 je pokazna, ostale su osobne zamjenice.</a:t>
            </a:r>
            <a:endParaRPr sz="2400" dirty="0"/>
          </a:p>
        </p:txBody>
      </p:sp>
      <p:pic>
        <p:nvPicPr>
          <p:cNvPr id="18" name="Google Shape;21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548" y="1589947"/>
            <a:ext cx="631320" cy="77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1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3482" y="4632853"/>
            <a:ext cx="663812" cy="7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7976" y="738553"/>
            <a:ext cx="9615854" cy="5503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78721" y="1126643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6" name="Google Shape;25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9" name="Google Shape;259;p24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0" name="Google Shape;260;p24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2" name="Google Shape;262;p24"/>
          <p:cNvSpPr txBox="1"/>
          <p:nvPr/>
        </p:nvSpPr>
        <p:spPr>
          <a:xfrm>
            <a:off x="7861661" y="1538358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4" name="Google Shape;264;p24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8029839" y="2668950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4"/>
          <p:cNvSpPr txBox="1"/>
          <p:nvPr/>
        </p:nvSpPr>
        <p:spPr>
          <a:xfrm>
            <a:off x="1808629" y="1145898"/>
            <a:ext cx="16943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nastavni listić i prepoznaj zamjenice.</a:t>
            </a:r>
            <a:endParaRPr/>
          </a:p>
        </p:txBody>
      </p:sp>
      <p:sp>
        <p:nvSpPr>
          <p:cNvPr id="266" name="Google Shape;266;p24"/>
          <p:cNvSpPr txBox="1"/>
          <p:nvPr/>
        </p:nvSpPr>
        <p:spPr>
          <a:xfrm>
            <a:off x="1764300" y="2470748"/>
            <a:ext cx="18691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zvučni zapis o zamjenicama i ponovi najvažnije.</a:t>
            </a:r>
            <a:endParaRPr/>
          </a:p>
        </p:txBody>
      </p:sp>
      <p:sp>
        <p:nvSpPr>
          <p:cNvPr id="267" name="Google Shape;267;p24"/>
          <p:cNvSpPr txBox="1"/>
          <p:nvPr/>
        </p:nvSpPr>
        <p:spPr>
          <a:xfrm>
            <a:off x="1824287" y="3975145"/>
            <a:ext cx="136124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 igru ponovi svoje znanje o zamjenicama.</a:t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5354109" y="1145898"/>
            <a:ext cx="18650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Usustavi svoje znanje o zamjenicama uz nastavne listiće.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5382620" y="2697326"/>
            <a:ext cx="155922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Samoprovjeri svoje znanje o zamjenicama uz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943993" y="1483269"/>
            <a:ext cx="35410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Pokazne zamjenice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l="1161" t="739" r="1462" b="746"/>
          <a:stretch/>
        </p:blipFill>
        <p:spPr>
          <a:xfrm rot="-158000">
            <a:off x="833283" y="463326"/>
            <a:ext cx="4229084" cy="576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6328604" y="1095974"/>
            <a:ext cx="4951919" cy="476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2765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2450" y="3460176"/>
            <a:ext cx="2149349" cy="220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189973" y="1379843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7171001" y="2381312"/>
            <a:ext cx="356627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si zamjenice dosad već naučio/naučila? Tko su osobe koje sudjeluju u razgovoru?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jednoj rečenici reci što znaš o svakoj vrsti zamjenica.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52761" y="908567"/>
            <a:ext cx="4158138" cy="410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719868" y="1477287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7930" y="4821166"/>
            <a:ext cx="2661811" cy="170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112420" y="1295157"/>
            <a:ext cx="672687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Tata je uletio u prodavaonicu i pokazao na prvi televizor. Žurilo mu se jer je utakmica počinjala za dva sata.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Želim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ovaj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televizor!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Prodavač ga pogleda ispod oka i reče: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Taj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televizor nije za vas. Bolje bi vam bilo da kupite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onaj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tamo, zato… – Nije uspio završiti rečenicu.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Tata ga pogleda sumnjičavo i prkosno odvrati: – Otkud vi znate koji je televizor za mene najbolji? Želim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ovaj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koji sam vam pokazao.</a:t>
            </a:r>
            <a:endParaRPr sz="2400" dirty="0"/>
          </a:p>
        </p:txBody>
      </p:sp>
      <p:sp>
        <p:nvSpPr>
          <p:cNvPr id="123" name="Google Shape;123;p16"/>
          <p:cNvSpPr txBox="1"/>
          <p:nvPr/>
        </p:nvSpPr>
        <p:spPr>
          <a:xfrm>
            <a:off x="8245157" y="2291568"/>
            <a:ext cx="27299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tekst i zaključi u kojim situacijama koristimo istaknute riječi - zamjenice.</a:t>
            </a:r>
            <a:endParaRPr sz="2400"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2796356" y="524574"/>
            <a:ext cx="66801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Istaknutim zamjenicama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pokazujemo, upućujemo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9" y="1599446"/>
            <a:ext cx="8151942" cy="278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8062587" y="1195597"/>
            <a:ext cx="4011126" cy="396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9282963" y="1247670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650019" y="2201663"/>
            <a:ext cx="3067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POKAZNE ZAMJENICE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1706241" y="613875"/>
            <a:ext cx="72020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rečenice i položaj televizora u odnosu na osobe u razgovoru.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Koji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televizor tata želi i gdje se nalazi televizor?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188087" y="4407457"/>
            <a:ext cx="24609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Želim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ovaj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televizor! 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2507550" y="4525629"/>
            <a:ext cx="2870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Taj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televizor nije za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5282817" y="4534361"/>
            <a:ext cx="31335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Bolje da uzmete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onaj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166654" y="5411384"/>
            <a:ext cx="2340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blizu govornika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2545070" y="5411384"/>
            <a:ext cx="23384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blizu sugovornika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5038957" y="5432733"/>
            <a:ext cx="30370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dalje od govornika i sugovornika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8645815" y="2743576"/>
            <a:ext cx="31770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Pokazne zamjenice pokazuju na što i određuju kojoj je osobi što blisko.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45858" y="1042814"/>
            <a:ext cx="4871651" cy="464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6068" y="482363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8683527" y="928993"/>
            <a:ext cx="175829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7694023" y="2013840"/>
            <a:ext cx="31945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PITANJA ZA POKAZNE ZAMJENICE</a:t>
            </a:r>
            <a:endParaRPr sz="2400" dirty="0"/>
          </a:p>
        </p:txBody>
      </p:sp>
      <p:sp>
        <p:nvSpPr>
          <p:cNvPr id="156" name="Google Shape;156;p18"/>
          <p:cNvSpPr txBox="1"/>
          <p:nvPr/>
        </p:nvSpPr>
        <p:spPr>
          <a:xfrm>
            <a:off x="1624249" y="575050"/>
            <a:ext cx="5865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Kojim ćeš pitanjima prepoznati pokazne zamjenice. Postavi pitanja da odgovor bude istaknuta riječ.</a:t>
            </a:r>
            <a:endParaRPr sz="2400"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613954" y="2087117"/>
            <a:ext cx="3553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Ovaj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televizor mi se sviđa.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613953" y="2677508"/>
            <a:ext cx="34041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Takav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televizor ima baka.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613953" y="3277970"/>
            <a:ext cx="40273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Onolik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televizor ne stane u sobu.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5054432" y="2120686"/>
            <a:ext cx="10583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Koji</a:t>
            </a: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5037670" y="2699328"/>
            <a:ext cx="137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Kakav</a:t>
            </a: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62" name="Google Shape;162;p18"/>
          <p:cNvSpPr txBox="1"/>
          <p:nvPr/>
        </p:nvSpPr>
        <p:spPr>
          <a:xfrm>
            <a:off x="5074919" y="3277970"/>
            <a:ext cx="10583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Kolik</a:t>
            </a: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pic>
        <p:nvPicPr>
          <p:cNvPr id="163" name="Google Shape;163;p18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96844" y="4076003"/>
            <a:ext cx="4449779" cy="247159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7432735" y="2742305"/>
            <a:ext cx="353982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Pokazne zamjenice odgovaraju na pitanja koji (ovaj, taj, onaj), kakav (ovakav, takav, onakav),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(ovolik, tolik, onolik).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36717" y="864560"/>
            <a:ext cx="4535261" cy="425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6963" y="487318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8739358" y="1282688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8039694" y="2021142"/>
            <a:ext cx="34294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SKLONIDBA POKAZNIH ZAMJENICA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8150110" y="2823991"/>
            <a:ext cx="33348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Pokazne zamjenice sklanjaju se kao pridjevi te se slaže s imenicom u padežu, rodu i broju.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1946817" y="574802"/>
            <a:ext cx="57697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 padež istaknutim zamjenicama. </a:t>
            </a:r>
            <a:endParaRPr sz="24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Pomoću koje riječi ćeš lakše odrediti padež?</a:t>
            </a:r>
            <a:endParaRPr sz="2400" b="1" dirty="0"/>
          </a:p>
        </p:txBody>
      </p:sp>
      <p:sp>
        <p:nvSpPr>
          <p:cNvPr id="178" name="Google Shape;178;p19"/>
          <p:cNvSpPr txBox="1"/>
          <p:nvPr/>
        </p:nvSpPr>
        <p:spPr>
          <a:xfrm>
            <a:off x="266882" y="1854213"/>
            <a:ext cx="40937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onom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stolu je lijepo cvijeće.</a:t>
            </a:r>
            <a:endParaRPr sz="2400" dirty="0"/>
          </a:p>
        </p:txBody>
      </p:sp>
      <p:sp>
        <p:nvSpPr>
          <p:cNvPr id="179" name="Google Shape;179;p19"/>
          <p:cNvSpPr txBox="1"/>
          <p:nvPr/>
        </p:nvSpPr>
        <p:spPr>
          <a:xfrm>
            <a:off x="266882" y="2741444"/>
            <a:ext cx="3792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Ovakav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je za pamćenje.</a:t>
            </a:r>
            <a:endParaRPr sz="240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266882" y="3519901"/>
            <a:ext cx="40937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Tolikog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čovjeka lako je zapaziti.</a:t>
            </a:r>
            <a:endParaRPr sz="2400" dirty="0"/>
          </a:p>
        </p:txBody>
      </p:sp>
      <p:sp>
        <p:nvSpPr>
          <p:cNvPr id="181" name="Google Shape;181;p19"/>
          <p:cNvSpPr txBox="1"/>
          <p:nvPr/>
        </p:nvSpPr>
        <p:spPr>
          <a:xfrm>
            <a:off x="3442914" y="3968147"/>
            <a:ext cx="43151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pokazna zamjenica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imenica</a:t>
            </a:r>
            <a:endParaRPr sz="2400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883525" y="1454103"/>
            <a:ext cx="405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400" dirty="0"/>
          </a:p>
        </p:txBody>
      </p:sp>
      <p:sp>
        <p:nvSpPr>
          <p:cNvPr id="183" name="Google Shape;183;p19"/>
          <p:cNvSpPr txBox="1"/>
          <p:nvPr/>
        </p:nvSpPr>
        <p:spPr>
          <a:xfrm>
            <a:off x="436598" y="2300844"/>
            <a:ext cx="405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dirty="0"/>
          </a:p>
        </p:txBody>
      </p:sp>
      <p:sp>
        <p:nvSpPr>
          <p:cNvPr id="184" name="Google Shape;184;p19"/>
          <p:cNvSpPr txBox="1"/>
          <p:nvPr/>
        </p:nvSpPr>
        <p:spPr>
          <a:xfrm>
            <a:off x="680723" y="3182044"/>
            <a:ext cx="405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  <p:sp>
        <p:nvSpPr>
          <p:cNvPr id="185" name="Google Shape;185;p19"/>
          <p:cNvSpPr txBox="1"/>
          <p:nvPr/>
        </p:nvSpPr>
        <p:spPr>
          <a:xfrm>
            <a:off x="436598" y="5048856"/>
            <a:ext cx="7713768" cy="1143261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Promotri sklonidbu zamjenice </a:t>
            </a:r>
            <a:r>
              <a:rPr lang="hr-HR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ovaj </a:t>
            </a: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udžbeniku 33. str. Samostalno odaberi još jednu pokaznu zamjenicu pa je usmeno sklanjaj.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932594" y="847855"/>
            <a:ext cx="4926206" cy="486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923" y="490170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8112548" y="1508567"/>
            <a:ext cx="256629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7571828" y="2166491"/>
            <a:ext cx="3647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RAZLIKUJ POKAZNU ZAMJENICU OD PRILOGA</a:t>
            </a:r>
            <a:endParaRPr sz="2400" dirty="0"/>
          </a:p>
        </p:txBody>
      </p:sp>
      <p:sp>
        <p:nvSpPr>
          <p:cNvPr id="197" name="Google Shape;197;p20"/>
          <p:cNvSpPr txBox="1"/>
          <p:nvPr/>
        </p:nvSpPr>
        <p:spPr>
          <a:xfrm>
            <a:off x="1411105" y="644676"/>
            <a:ext cx="61418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U kojemu primjeru je pokazna zamjenica, a u kojem prilog? Po čemu zaključuješ?</a:t>
            </a:r>
            <a:endParaRPr sz="2400" b="1" dirty="0"/>
          </a:p>
        </p:txBody>
      </p:sp>
      <p:sp>
        <p:nvSpPr>
          <p:cNvPr id="198" name="Google Shape;198;p20"/>
          <p:cNvSpPr txBox="1"/>
          <p:nvPr/>
        </p:nvSpPr>
        <p:spPr>
          <a:xfrm>
            <a:off x="379041" y="2081646"/>
            <a:ext cx="6538158" cy="74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Toliko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volim kolače.	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24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Toliko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janje je protrčalo.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277092" y="4501597"/>
            <a:ext cx="20535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prilog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glagol</a:t>
            </a:r>
            <a:endParaRPr sz="2400" dirty="0"/>
          </a:p>
        </p:txBody>
      </p:sp>
      <p:sp>
        <p:nvSpPr>
          <p:cNvPr id="200" name="Google Shape;200;p20"/>
          <p:cNvSpPr txBox="1"/>
          <p:nvPr/>
        </p:nvSpPr>
        <p:spPr>
          <a:xfrm>
            <a:off x="622771" y="2970313"/>
            <a:ext cx="18679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volim?</a:t>
            </a:r>
            <a:endParaRPr sz="2400" dirty="0"/>
          </a:p>
        </p:txBody>
      </p:sp>
      <p:sp>
        <p:nvSpPr>
          <p:cNvPr id="201" name="Google Shape;201;p20"/>
          <p:cNvSpPr txBox="1"/>
          <p:nvPr/>
        </p:nvSpPr>
        <p:spPr>
          <a:xfrm>
            <a:off x="3937957" y="3047125"/>
            <a:ext cx="20761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janje?</a:t>
            </a:r>
            <a:endParaRPr sz="2400" dirty="0"/>
          </a:p>
        </p:txBody>
      </p:sp>
      <p:sp>
        <p:nvSpPr>
          <p:cNvPr id="202" name="Google Shape;202;p20"/>
          <p:cNvSpPr txBox="1"/>
          <p:nvPr/>
        </p:nvSpPr>
        <p:spPr>
          <a:xfrm>
            <a:off x="3266813" y="4542078"/>
            <a:ext cx="40714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pokazna zamjenica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imenica</a:t>
            </a:r>
            <a:endParaRPr sz="2400" dirty="0"/>
          </a:p>
        </p:txBody>
      </p:sp>
      <p:sp>
        <p:nvSpPr>
          <p:cNvPr id="203" name="Google Shape;203;p20"/>
          <p:cNvSpPr txBox="1"/>
          <p:nvPr/>
        </p:nvSpPr>
        <p:spPr>
          <a:xfrm>
            <a:off x="7793340" y="3121533"/>
            <a:ext cx="33517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Pokazne zamjenice stoje uz imenicu ili se odnose na imenicu u rečenici.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Prilog stoji uz glagol.</a:t>
            </a:r>
            <a:endParaRPr sz="2400" dirty="0"/>
          </a:p>
        </p:txBody>
      </p:sp>
      <p:pic>
        <p:nvPicPr>
          <p:cNvPr id="204" name="Google Shape;20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1045823" y="3600513"/>
            <a:ext cx="730565" cy="64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4419541" y="3526105"/>
            <a:ext cx="730565" cy="647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88394" y="1145473"/>
            <a:ext cx="4685972" cy="441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0988" y="455856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8054273" y="988590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8395291" y="1881069"/>
            <a:ext cx="30073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POKAZNE I OSOBNE ZAMJENICE</a:t>
            </a:r>
            <a:endParaRPr sz="2400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1173907" y="615646"/>
            <a:ext cx="68243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i zaključi što trebaš znati da bi razlikovao/razlikovala iste oblike osobnih i pokaznih zamjenica.</a:t>
            </a:r>
            <a:endParaRPr sz="2400" b="1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66442" y="1678689"/>
            <a:ext cx="7931810" cy="185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mi najdraža osoba na svijetu.   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dječaci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baš pristojni. 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potvrdila svoj dolazak.          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Ona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djevojčica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raduje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dolasku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Mislila sam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nazvati.                        Pozovi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prijatelje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rođendan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795414" y="5269314"/>
            <a:ext cx="31577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osobne zamjenice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4843199" y="5162558"/>
            <a:ext cx="27040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pokazne zamjenice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uz </a:t>
            </a:r>
            <a:r>
              <a:rPr lang="hr-HR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imenicu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sp>
        <p:nvSpPr>
          <p:cNvPr id="221" name="Google Shape;221;p21"/>
          <p:cNvSpPr txBox="1"/>
          <p:nvPr/>
        </p:nvSpPr>
        <p:spPr>
          <a:xfrm>
            <a:off x="8237918" y="2726956"/>
            <a:ext cx="35057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Pokazne zamjenice pokazuju na što, a osobne zamjenice zamjenjuju govornu,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sugovornu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negovornu osobu.</a:t>
            </a:r>
            <a:endParaRPr sz="2400" dirty="0"/>
          </a:p>
        </p:txBody>
      </p:sp>
      <p:pic>
        <p:nvPicPr>
          <p:cNvPr id="222" name="Google Shape;22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11106">
            <a:off x="458625" y="4393998"/>
            <a:ext cx="1646063" cy="84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02993" y="4433237"/>
            <a:ext cx="1646063" cy="84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607</Words>
  <Application>Microsoft Office PowerPoint</Application>
  <PresentationFormat>Široki zaslon</PresentationFormat>
  <Paragraphs>87</Paragraphs>
  <Slides>12</Slides>
  <Notes>12</Notes>
  <HiddenSlides>1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2020-09-13T06:04:05Z</dcterms:modified>
</cp:coreProperties>
</file>